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8"/>
  </p:notesMasterIdLst>
  <p:handoutMasterIdLst>
    <p:handoutMasterId r:id="rId39"/>
  </p:handoutMasterIdLst>
  <p:sldIdLst>
    <p:sldId id="265" r:id="rId2"/>
    <p:sldId id="258" r:id="rId3"/>
    <p:sldId id="257" r:id="rId4"/>
    <p:sldId id="273" r:id="rId5"/>
    <p:sldId id="291" r:id="rId6"/>
    <p:sldId id="266" r:id="rId7"/>
    <p:sldId id="274" r:id="rId8"/>
    <p:sldId id="316" r:id="rId9"/>
    <p:sldId id="277" r:id="rId10"/>
    <p:sldId id="279" r:id="rId11"/>
    <p:sldId id="293" r:id="rId12"/>
    <p:sldId id="294" r:id="rId13"/>
    <p:sldId id="295" r:id="rId14"/>
    <p:sldId id="303" r:id="rId15"/>
    <p:sldId id="297" r:id="rId16"/>
    <p:sldId id="298" r:id="rId17"/>
    <p:sldId id="300" r:id="rId18"/>
    <p:sldId id="299" r:id="rId19"/>
    <p:sldId id="267" r:id="rId20"/>
    <p:sldId id="305" r:id="rId21"/>
    <p:sldId id="304" r:id="rId22"/>
    <p:sldId id="308" r:id="rId23"/>
    <p:sldId id="309" r:id="rId24"/>
    <p:sldId id="306" r:id="rId25"/>
    <p:sldId id="268" r:id="rId26"/>
    <p:sldId id="317" r:id="rId27"/>
    <p:sldId id="311" r:id="rId28"/>
    <p:sldId id="312" r:id="rId29"/>
    <p:sldId id="313" r:id="rId30"/>
    <p:sldId id="314" r:id="rId31"/>
    <p:sldId id="318" r:id="rId32"/>
    <p:sldId id="319" r:id="rId33"/>
    <p:sldId id="320" r:id="rId34"/>
    <p:sldId id="321" r:id="rId35"/>
    <p:sldId id="315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원" initials="이" lastIdx="1" clrIdx="0">
    <p:extLst>
      <p:ext uri="{19B8F6BF-5375-455C-9EA6-DF929625EA0E}">
        <p15:presenceInfo xmlns:p15="http://schemas.microsoft.com/office/powerpoint/2012/main" userId="S-1-5-21-791609980-505775873-20350821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02497F"/>
    <a:srgbClr val="4591CE"/>
    <a:srgbClr val="FFFFFF"/>
    <a:srgbClr val="B4C7E7"/>
    <a:srgbClr val="98C2E4"/>
    <a:srgbClr val="D2E9FA"/>
    <a:srgbClr val="62C4AA"/>
    <a:srgbClr val="73B993"/>
    <a:srgbClr val="1E6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7431" autoAdjust="0"/>
  </p:normalViewPr>
  <p:slideViewPr>
    <p:cSldViewPr snapToGrid="0">
      <p:cViewPr varScale="1">
        <p:scale>
          <a:sx n="156" d="100"/>
          <a:sy n="156" d="100"/>
        </p:scale>
        <p:origin x="10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55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51EDB0-1AC5-44EE-A0D6-1992E79F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315EA-29FA-42C6-824C-3F4B7BF81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D8E4-A3DF-4060-82F5-84451599BA64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72323-3CBD-4C07-A156-BEA1E8940E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7FF4-25E2-48B2-8882-5B8DF3043C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853E4-0F46-4A99-81D3-72E525CF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4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4F20-0429-42EC-AFE6-D43E94E5DB2F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D114-79BA-4EB3-B9E8-603E846A9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599F01-5B59-48B3-B562-5E193D76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9F957E1-7986-4C96-A1E6-25FD4574D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4095" y="2370259"/>
            <a:ext cx="7194875" cy="71717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/>
              <a:t>메인 타이틀</a:t>
            </a:r>
          </a:p>
        </p:txBody>
      </p:sp>
      <p:sp>
        <p:nvSpPr>
          <p:cNvPr id="14" name="Google Shape;16;p2">
            <a:extLst>
              <a:ext uri="{FF2B5EF4-FFF2-40B4-BE49-F238E27FC236}">
                <a16:creationId xmlns:a16="http://schemas.microsoft.com/office/drawing/2014/main" id="{43E11AC5-6153-4933-813D-3CE0D259839E}"/>
              </a:ext>
            </a:extLst>
          </p:cNvPr>
          <p:cNvSpPr/>
          <p:nvPr/>
        </p:nvSpPr>
        <p:spPr>
          <a:xfrm>
            <a:off x="2190751" y="1863437"/>
            <a:ext cx="45719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C5DB0455-809D-45DD-BF3A-415FDFD7C4D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284095" y="1861654"/>
            <a:ext cx="9144000" cy="4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 dirty="0"/>
              <a:t>서브 타이틀</a:t>
            </a:r>
            <a:endParaRPr dirty="0"/>
          </a:p>
        </p:txBody>
      </p:sp>
      <p:sp>
        <p:nvSpPr>
          <p:cNvPr id="17" name="Google Shape;19;p2">
            <a:extLst>
              <a:ext uri="{FF2B5EF4-FFF2-40B4-BE49-F238E27FC236}">
                <a16:creationId xmlns:a16="http://schemas.microsoft.com/office/drawing/2014/main" id="{4BA3BAEF-FCAE-4EDC-92D2-9F8A38012A5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2279513" y="4149082"/>
            <a:ext cx="4933748" cy="43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4C378-FCA5-4867-A163-1AC154A56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8726" y="1861654"/>
            <a:ext cx="914400" cy="1225783"/>
          </a:xfrm>
        </p:spPr>
        <p:txBody>
          <a:bodyPr>
            <a:normAutofit/>
          </a:bodyPr>
          <a:lstStyle>
            <a:lvl1pPr marL="0" indent="0" algn="r">
              <a:buNone/>
              <a:defRPr sz="1400" b="1">
                <a:solidFill>
                  <a:srgbClr val="DEEBF7"/>
                </a:solidFill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6597878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7A7E91B-3172-4DDA-B28A-29C7E7F7EDBD}"/>
              </a:ext>
            </a:extLst>
          </p:cNvPr>
          <p:cNvSpPr/>
          <p:nvPr userDrawn="1"/>
        </p:nvSpPr>
        <p:spPr>
          <a:xfrm>
            <a:off x="8452184" y="468801"/>
            <a:ext cx="3739816" cy="6202709"/>
          </a:xfrm>
          <a:custGeom>
            <a:avLst/>
            <a:gdLst>
              <a:gd name="connsiteX0" fmla="*/ 3739816 w 3739816"/>
              <a:gd name="connsiteY0" fmla="*/ 0 h 6202709"/>
              <a:gd name="connsiteX1" fmla="*/ 3739816 w 3739816"/>
              <a:gd name="connsiteY1" fmla="*/ 652138 h 6202709"/>
              <a:gd name="connsiteX2" fmla="*/ 3739816 w 3739816"/>
              <a:gd name="connsiteY2" fmla="*/ 6202709 h 6202709"/>
              <a:gd name="connsiteX3" fmla="*/ 3733800 w 3739816"/>
              <a:gd name="connsiteY3" fmla="*/ 6202709 h 6202709"/>
              <a:gd name="connsiteX4" fmla="*/ 3733800 w 3739816"/>
              <a:gd name="connsiteY4" fmla="*/ 5553660 h 6202709"/>
              <a:gd name="connsiteX5" fmla="*/ 2490537 w 3739816"/>
              <a:gd name="connsiteY5" fmla="*/ 5760540 h 6202709"/>
              <a:gd name="connsiteX6" fmla="*/ 2490537 w 3739816"/>
              <a:gd name="connsiteY6" fmla="*/ 5645103 h 6202709"/>
              <a:gd name="connsiteX7" fmla="*/ 2490535 w 3739816"/>
              <a:gd name="connsiteY7" fmla="*/ 5645104 h 6202709"/>
              <a:gd name="connsiteX8" fmla="*/ 2490535 w 3739816"/>
              <a:gd name="connsiteY8" fmla="*/ 5760541 h 6202709"/>
              <a:gd name="connsiteX9" fmla="*/ 2005 w 3739816"/>
              <a:gd name="connsiteY9" fmla="*/ 6174634 h 6202709"/>
              <a:gd name="connsiteX10" fmla="*/ 2005 w 3739816"/>
              <a:gd name="connsiteY10" fmla="*/ 6166610 h 6202709"/>
              <a:gd name="connsiteX11" fmla="*/ 0 w 3739816"/>
              <a:gd name="connsiteY11" fmla="*/ 6167030 h 6202709"/>
              <a:gd name="connsiteX12" fmla="*/ 0 w 3739816"/>
              <a:gd name="connsiteY12" fmla="*/ 4980503 h 6202709"/>
              <a:gd name="connsiteX13" fmla="*/ 1257301 w 3739816"/>
              <a:gd name="connsiteY13" fmla="*/ 4770953 h 6202709"/>
              <a:gd name="connsiteX14" fmla="*/ 1257301 w 3739816"/>
              <a:gd name="connsiteY14" fmla="*/ 447600 h 6202709"/>
              <a:gd name="connsiteX15" fmla="*/ 1257301 w 3739816"/>
              <a:gd name="connsiteY15" fmla="*/ 413093 h 62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816" h="6202709">
                <a:moveTo>
                  <a:pt x="3739816" y="0"/>
                </a:moveTo>
                <a:lnTo>
                  <a:pt x="3739816" y="652138"/>
                </a:lnTo>
                <a:lnTo>
                  <a:pt x="3739816" y="6202709"/>
                </a:lnTo>
                <a:lnTo>
                  <a:pt x="3733800" y="6202709"/>
                </a:lnTo>
                <a:lnTo>
                  <a:pt x="3733800" y="5553660"/>
                </a:lnTo>
                <a:lnTo>
                  <a:pt x="2490537" y="5760540"/>
                </a:lnTo>
                <a:lnTo>
                  <a:pt x="2490537" y="5645103"/>
                </a:lnTo>
                <a:lnTo>
                  <a:pt x="2490535" y="5645104"/>
                </a:lnTo>
                <a:lnTo>
                  <a:pt x="2490535" y="5760541"/>
                </a:lnTo>
                <a:lnTo>
                  <a:pt x="2005" y="6174634"/>
                </a:lnTo>
                <a:lnTo>
                  <a:pt x="2005" y="6166610"/>
                </a:lnTo>
                <a:lnTo>
                  <a:pt x="0" y="6167030"/>
                </a:lnTo>
                <a:lnTo>
                  <a:pt x="0" y="4980503"/>
                </a:lnTo>
                <a:lnTo>
                  <a:pt x="1257301" y="4770953"/>
                </a:lnTo>
                <a:lnTo>
                  <a:pt x="1257301" y="447600"/>
                </a:lnTo>
                <a:lnTo>
                  <a:pt x="1257301" y="41309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5F55D1D-068C-403F-8548-CD1FF503F5C5}"/>
              </a:ext>
            </a:extLst>
          </p:cNvPr>
          <p:cNvSpPr/>
          <p:nvPr userDrawn="1"/>
        </p:nvSpPr>
        <p:spPr>
          <a:xfrm flipV="1">
            <a:off x="-1" y="0"/>
            <a:ext cx="12192001" cy="1882942"/>
          </a:xfrm>
          <a:custGeom>
            <a:avLst/>
            <a:gdLst>
              <a:gd name="connsiteX0" fmla="*/ 0 w 12192000"/>
              <a:gd name="connsiteY0" fmla="*/ 1882942 h 1882942"/>
              <a:gd name="connsiteX1" fmla="*/ 11315700 w 12192000"/>
              <a:gd name="connsiteY1" fmla="*/ 1882942 h 1882942"/>
              <a:gd name="connsiteX2" fmla="*/ 11315697 w 12192000"/>
              <a:gd name="connsiteY2" fmla="*/ 1882941 h 1882942"/>
              <a:gd name="connsiteX3" fmla="*/ 12192000 w 12192000"/>
              <a:gd name="connsiteY3" fmla="*/ 1882941 h 1882942"/>
              <a:gd name="connsiteX4" fmla="*/ 12192000 w 12192000"/>
              <a:gd name="connsiteY4" fmla="*/ 1414141 h 1882942"/>
              <a:gd name="connsiteX5" fmla="*/ 9703468 w 12192000"/>
              <a:gd name="connsiteY5" fmla="*/ 1000047 h 1882942"/>
              <a:gd name="connsiteX6" fmla="*/ 9703468 w 12192000"/>
              <a:gd name="connsiteY6" fmla="*/ 1614665 h 1882942"/>
              <a:gd name="connsiteX7" fmla="*/ 2488532 w 12192000"/>
              <a:gd name="connsiteY7" fmla="*/ 414094 h 1882942"/>
              <a:gd name="connsiteX8" fmla="*/ 2488532 w 12192000"/>
              <a:gd name="connsiteY8" fmla="*/ 1419727 h 1882942"/>
              <a:gd name="connsiteX9" fmla="*/ 2488530 w 12192000"/>
              <a:gd name="connsiteY9" fmla="*/ 1419727 h 1882942"/>
              <a:gd name="connsiteX10" fmla="*/ 2488530 w 12192000"/>
              <a:gd name="connsiteY10" fmla="*/ 414093 h 1882942"/>
              <a:gd name="connsiteX11" fmla="*/ 0 w 12192000"/>
              <a:gd name="connsiteY11" fmla="*/ 0 h 188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882942">
                <a:moveTo>
                  <a:pt x="0" y="1882942"/>
                </a:moveTo>
                <a:lnTo>
                  <a:pt x="11315700" y="1882942"/>
                </a:lnTo>
                <a:lnTo>
                  <a:pt x="11315697" y="1882941"/>
                </a:lnTo>
                <a:lnTo>
                  <a:pt x="12192000" y="1882941"/>
                </a:lnTo>
                <a:lnTo>
                  <a:pt x="12192000" y="1414141"/>
                </a:lnTo>
                <a:lnTo>
                  <a:pt x="9703468" y="1000047"/>
                </a:lnTo>
                <a:lnTo>
                  <a:pt x="9703468" y="1614665"/>
                </a:lnTo>
                <a:lnTo>
                  <a:pt x="2488532" y="414094"/>
                </a:lnTo>
                <a:lnTo>
                  <a:pt x="2488532" y="1419727"/>
                </a:lnTo>
                <a:lnTo>
                  <a:pt x="2488530" y="1419727"/>
                </a:lnTo>
                <a:lnTo>
                  <a:pt x="2488530" y="414093"/>
                </a:lnTo>
                <a:lnTo>
                  <a:pt x="0" y="0"/>
                </a:lnTo>
                <a:close/>
              </a:path>
            </a:pathLst>
          </a:cu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0F83FE2-6691-41B3-98A0-F98D40A6FAF1}"/>
              </a:ext>
            </a:extLst>
          </p:cNvPr>
          <p:cNvSpPr/>
          <p:nvPr userDrawn="1"/>
        </p:nvSpPr>
        <p:spPr>
          <a:xfrm rot="10800000" flipV="1">
            <a:off x="-3" y="5451549"/>
            <a:ext cx="12192003" cy="1406451"/>
          </a:xfrm>
          <a:custGeom>
            <a:avLst/>
            <a:gdLst>
              <a:gd name="connsiteX0" fmla="*/ 3739819 w 12192002"/>
              <a:gd name="connsiteY0" fmla="*/ 0 h 1406451"/>
              <a:gd name="connsiteX1" fmla="*/ 3739819 w 12192002"/>
              <a:gd name="connsiteY1" fmla="*/ 1179528 h 1406451"/>
              <a:gd name="connsiteX2" fmla="*/ 3731795 w 12192002"/>
              <a:gd name="connsiteY2" fmla="*/ 1177847 h 1406451"/>
              <a:gd name="connsiteX3" fmla="*/ 3731795 w 12192002"/>
              <a:gd name="connsiteY3" fmla="*/ 1185871 h 1406451"/>
              <a:gd name="connsiteX4" fmla="*/ 1243265 w 12192002"/>
              <a:gd name="connsiteY4" fmla="*/ 771778 h 1406451"/>
              <a:gd name="connsiteX5" fmla="*/ 1243265 w 12192002"/>
              <a:gd name="connsiteY5" fmla="*/ 656341 h 1406451"/>
              <a:gd name="connsiteX6" fmla="*/ 1243263 w 12192002"/>
              <a:gd name="connsiteY6" fmla="*/ 656340 h 1406451"/>
              <a:gd name="connsiteX7" fmla="*/ 1243263 w 12192002"/>
              <a:gd name="connsiteY7" fmla="*/ 771777 h 1406451"/>
              <a:gd name="connsiteX8" fmla="*/ 0 w 12192002"/>
              <a:gd name="connsiteY8" fmla="*/ 564897 h 1406451"/>
              <a:gd name="connsiteX9" fmla="*/ 0 w 12192002"/>
              <a:gd name="connsiteY9" fmla="*/ 1406451 h 1406451"/>
              <a:gd name="connsiteX10" fmla="*/ 3739819 w 12192002"/>
              <a:gd name="connsiteY10" fmla="*/ 1406451 h 1406451"/>
              <a:gd name="connsiteX11" fmla="*/ 4822658 w 12192002"/>
              <a:gd name="connsiteY11" fmla="*/ 1406451 h 1406451"/>
              <a:gd name="connsiteX12" fmla="*/ 12192002 w 12192002"/>
              <a:gd name="connsiteY12" fmla="*/ 1406451 h 1406451"/>
              <a:gd name="connsiteX13" fmla="*/ 12191950 w 12192002"/>
              <a:gd name="connsiteY13" fmla="*/ 1406441 h 1406451"/>
              <a:gd name="connsiteX14" fmla="*/ 9703470 w 12192002"/>
              <a:gd name="connsiteY14" fmla="*/ 992357 h 1406451"/>
              <a:gd name="connsiteX15" fmla="*/ 9703470 w 12192002"/>
              <a:gd name="connsiteY15" fmla="*/ 960109 h 1406451"/>
              <a:gd name="connsiteX16" fmla="*/ 9703468 w 12192002"/>
              <a:gd name="connsiteY16" fmla="*/ 960108 h 1406451"/>
              <a:gd name="connsiteX17" fmla="*/ 9703468 w 12192002"/>
              <a:gd name="connsiteY17" fmla="*/ 992356 h 14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2" h="1406451">
                <a:moveTo>
                  <a:pt x="3739819" y="0"/>
                </a:moveTo>
                <a:lnTo>
                  <a:pt x="3739819" y="1179528"/>
                </a:lnTo>
                <a:lnTo>
                  <a:pt x="3731795" y="1177847"/>
                </a:lnTo>
                <a:lnTo>
                  <a:pt x="3731795" y="1185871"/>
                </a:lnTo>
                <a:lnTo>
                  <a:pt x="1243265" y="771778"/>
                </a:lnTo>
                <a:lnTo>
                  <a:pt x="1243265" y="656341"/>
                </a:lnTo>
                <a:lnTo>
                  <a:pt x="1243263" y="656340"/>
                </a:lnTo>
                <a:lnTo>
                  <a:pt x="1243263" y="771777"/>
                </a:lnTo>
                <a:lnTo>
                  <a:pt x="0" y="564897"/>
                </a:lnTo>
                <a:lnTo>
                  <a:pt x="0" y="1406451"/>
                </a:lnTo>
                <a:lnTo>
                  <a:pt x="3739819" y="1406451"/>
                </a:lnTo>
                <a:lnTo>
                  <a:pt x="4822658" y="1406451"/>
                </a:lnTo>
                <a:lnTo>
                  <a:pt x="12192002" y="1406451"/>
                </a:lnTo>
                <a:lnTo>
                  <a:pt x="12191950" y="1406441"/>
                </a:lnTo>
                <a:lnTo>
                  <a:pt x="9703470" y="992357"/>
                </a:lnTo>
                <a:lnTo>
                  <a:pt x="9703470" y="960109"/>
                </a:lnTo>
                <a:lnTo>
                  <a:pt x="9703468" y="960108"/>
                </a:lnTo>
                <a:lnTo>
                  <a:pt x="9703468" y="992356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E4AB990-BDF4-4FC7-8432-A2668E33E93D}"/>
              </a:ext>
            </a:extLst>
          </p:cNvPr>
          <p:cNvSpPr/>
          <p:nvPr userDrawn="1"/>
        </p:nvSpPr>
        <p:spPr>
          <a:xfrm>
            <a:off x="8452184" y="5245438"/>
            <a:ext cx="1253132" cy="1397496"/>
          </a:xfrm>
          <a:custGeom>
            <a:avLst/>
            <a:gdLst>
              <a:gd name="connsiteX0" fmla="*/ 1253132 w 1253132"/>
              <a:gd name="connsiteY0" fmla="*/ 0 h 1397496"/>
              <a:gd name="connsiteX1" fmla="*/ 0 w 1253132"/>
              <a:gd name="connsiteY1" fmla="*/ 1397496 h 1397496"/>
              <a:gd name="connsiteX2" fmla="*/ 0 w 1253132"/>
              <a:gd name="connsiteY2" fmla="*/ 206250 h 139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132" h="1397496">
                <a:moveTo>
                  <a:pt x="1253132" y="0"/>
                </a:moveTo>
                <a:lnTo>
                  <a:pt x="0" y="1397496"/>
                </a:lnTo>
                <a:lnTo>
                  <a:pt x="0" y="2062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A7114-BBFE-4CCC-87E0-DC418007DBE5}"/>
              </a:ext>
            </a:extLst>
          </p:cNvPr>
          <p:cNvSpPr txBox="1"/>
          <p:nvPr/>
        </p:nvSpPr>
        <p:spPr>
          <a:xfrm>
            <a:off x="607596" y="468803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90ACC6C4-993F-42D7-904C-E38509CB8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FA80A685-43BA-4F60-BECE-C1C63C4E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2" name="텍스트 개체 틀 80">
            <a:extLst>
              <a:ext uri="{FF2B5EF4-FFF2-40B4-BE49-F238E27FC236}">
                <a16:creationId xmlns:a16="http://schemas.microsoft.com/office/drawing/2014/main" id="{6225DEBB-5DEC-43FB-90F0-1809832D64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3680" y="2177719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7" name="텍스트 개체 틀 80">
            <a:extLst>
              <a:ext uri="{FF2B5EF4-FFF2-40B4-BE49-F238E27FC236}">
                <a16:creationId xmlns:a16="http://schemas.microsoft.com/office/drawing/2014/main" id="{2501EEA0-3A38-4F93-ABE7-5CFBC5795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3680" y="2783494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8" name="텍스트 개체 틀 80">
            <a:extLst>
              <a:ext uri="{FF2B5EF4-FFF2-40B4-BE49-F238E27FC236}">
                <a16:creationId xmlns:a16="http://schemas.microsoft.com/office/drawing/2014/main" id="{6DCE048C-0497-4398-87EE-45C81F41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680" y="3396918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9" name="텍스트 개체 틀 80">
            <a:extLst>
              <a:ext uri="{FF2B5EF4-FFF2-40B4-BE49-F238E27FC236}">
                <a16:creationId xmlns:a16="http://schemas.microsoft.com/office/drawing/2014/main" id="{27DE2F2D-4F8F-488E-9A99-F0AB81A7F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3680" y="4003562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100" name="텍스트 개체 틀 80">
            <a:extLst>
              <a:ext uri="{FF2B5EF4-FFF2-40B4-BE49-F238E27FC236}">
                <a16:creationId xmlns:a16="http://schemas.microsoft.com/office/drawing/2014/main" id="{44838633-251F-4968-8DC4-F02BE71A8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3680" y="4606915"/>
            <a:ext cx="2222579" cy="492961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75E60A49-8C43-4837-97E5-9D571066F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18306" y="217352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83AA36EE-5B97-4377-99AB-31F5EE6FFC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18305" y="278349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0F81D246-DCDF-4D74-AEC4-BE3D6F8561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18305" y="3396918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739B85C0-D576-4E4A-9945-0E9E146B7D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18304" y="400356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BB66D09C-932B-46D3-872F-F3AF9305A5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18304" y="460691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6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8169D8-26B8-4FB1-A07B-70715EB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5BCFEF86-57D8-40AB-AE91-958536B3F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962" y="2392985"/>
            <a:ext cx="5364076" cy="71717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컨텐츠 타이틀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01DB04-AEB7-4A02-AB45-12819B14764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28122" y="3320716"/>
            <a:ext cx="3357311" cy="501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배지 교차 단색으로 채워진">
            <a:extLst>
              <a:ext uri="{FF2B5EF4-FFF2-40B4-BE49-F238E27FC236}">
                <a16:creationId xmlns:a16="http://schemas.microsoft.com/office/drawing/2014/main" id="{A0B637C8-903D-46E9-A540-189F62B2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5433" y="3213434"/>
            <a:ext cx="215566" cy="2155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69E90-7840-4699-BD2F-69F9D690A623}"/>
              </a:ext>
            </a:extLst>
          </p:cNvPr>
          <p:cNvCxnSpPr>
            <a:cxnSpLocks/>
          </p:cNvCxnSpPr>
          <p:nvPr/>
        </p:nvCxnSpPr>
        <p:spPr>
          <a:xfrm flipH="1">
            <a:off x="514352" y="3320716"/>
            <a:ext cx="3293481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배지 교차 단색으로 채워진">
            <a:extLst>
              <a:ext uri="{FF2B5EF4-FFF2-40B4-BE49-F238E27FC236}">
                <a16:creationId xmlns:a16="http://schemas.microsoft.com/office/drawing/2014/main" id="{DB45F49C-F78E-487D-90B7-80D29C41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8786" y="3213434"/>
            <a:ext cx="215566" cy="21556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1597C-13D2-406E-A46F-3743AC0FC92A}"/>
              </a:ext>
            </a:extLst>
          </p:cNvPr>
          <p:cNvSpPr/>
          <p:nvPr/>
        </p:nvSpPr>
        <p:spPr>
          <a:xfrm>
            <a:off x="3876173" y="3549319"/>
            <a:ext cx="4439655" cy="461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F93174F-B78B-4680-9AAA-6B3088D2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50" y="3549318"/>
            <a:ext cx="3994151" cy="4616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390859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DD11D3-1A0B-4E0B-8270-696E4DF5B4F2}"/>
              </a:ext>
            </a:extLst>
          </p:cNvPr>
          <p:cNvSpPr/>
          <p:nvPr/>
        </p:nvSpPr>
        <p:spPr>
          <a:xfrm>
            <a:off x="0" y="-1"/>
            <a:ext cx="12192000" cy="105877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3CCCD6-5AED-475C-B5B6-C27384709329}"/>
              </a:ext>
            </a:extLst>
          </p:cNvPr>
          <p:cNvSpPr/>
          <p:nvPr/>
        </p:nvSpPr>
        <p:spPr>
          <a:xfrm>
            <a:off x="0" y="6492877"/>
            <a:ext cx="12192000" cy="37183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248B968-E00D-403F-99EE-2C1D8B051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6DC5B0-1919-4D50-84F6-95793CD47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CB4FAA-49A9-4CCB-86F5-A31B266F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396" y="75029"/>
            <a:ext cx="10873208" cy="9087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BF01B405-B94B-431A-9375-BA72C440B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solidFill>
                  <a:srgbClr val="02497F"/>
                </a:solidFill>
              </a:defRPr>
            </a:lvl1pPr>
            <a:lvl2pPr marL="685800" indent="-228600">
              <a:buFont typeface="Calibri" panose="020F0502020204030204" pitchFamily="34" charset="0"/>
              <a:buChar char="›"/>
              <a:defRPr sz="1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844525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35C498-77C2-41E6-8D88-9E6D98858D42}"/>
              </a:ext>
            </a:extLst>
          </p:cNvPr>
          <p:cNvSpPr/>
          <p:nvPr/>
        </p:nvSpPr>
        <p:spPr>
          <a:xfrm>
            <a:off x="2" y="0"/>
            <a:ext cx="2466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672D5C-9617-4275-85AA-51B4A9B71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9B5DD27-61C9-4C99-83C1-9D0F37A6BC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5A9AD7-ACDB-4EA4-A22C-89198EE2D479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699F68-D7FF-4848-B79D-9412170BA27B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910DAA19-7DC3-4C66-BF59-FDD241E3E7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9C4E421-164E-46F2-804D-848E96227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8AD3D-1347-43C4-833B-750492BD61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B8E7136-3C45-4FB9-9818-60652F2A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925605-6822-4FCE-A22A-81CC836482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4925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350135-FB24-4E70-9C2A-AAE416E2D0C8}"/>
              </a:ext>
            </a:extLst>
          </p:cNvPr>
          <p:cNvSpPr/>
          <p:nvPr/>
        </p:nvSpPr>
        <p:spPr>
          <a:xfrm>
            <a:off x="2" y="0"/>
            <a:ext cx="45900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41E916-B10F-4B4F-8552-59ADEC97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DEBD080-59CF-479E-9218-5385943747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EB8B80-24C1-41D9-9710-5BB4DE3AD4A4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ACE842-F16A-400B-9C10-426280356273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36E3B49-A0C6-4CB4-A3E2-51B038A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ADCEE1-8359-4CC7-A20B-75F72DD15D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725D979-FF92-4FA8-B3B1-40F9153FE3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F94FF9D1-50BA-40A4-94C9-EB1A6D3847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7611719-EF25-4AEC-8D14-E6E062531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7075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C9B344-786A-4EFE-820A-7180FC3DC19F}"/>
              </a:ext>
            </a:extLst>
          </p:cNvPr>
          <p:cNvSpPr/>
          <p:nvPr/>
        </p:nvSpPr>
        <p:spPr>
          <a:xfrm>
            <a:off x="0" y="2"/>
            <a:ext cx="12192000" cy="312821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033676D-E41E-459E-873C-F43B05394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48EFBC-C785-458A-8C36-A7817329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D2B7716-3F66-41BA-A9D3-197576FC40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58" y="1338682"/>
            <a:ext cx="3790449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C23F49-A71F-4207-BDAE-31CBA647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2293"/>
            <a:ext cx="10515600" cy="87412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6B092-05EB-4261-8B59-0631BC1CF3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032" y="2821905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7C24C54-1CB3-4919-8564-FD51F0F4E5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54072" y="2821904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F7E4D4F1-51B5-4F2E-AA80-7C601240D0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111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1615519D-4078-4CC0-8A49-AC5EDAAC56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28152" y="2821903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DD7E58DE-3B10-42D4-B61C-D7E98725E1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56519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47675774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1E3C-83B8-4536-BBDB-91C1EB2D303D}"/>
              </a:ext>
            </a:extLst>
          </p:cNvPr>
          <p:cNvGrpSpPr/>
          <p:nvPr/>
        </p:nvGrpSpPr>
        <p:grpSpPr>
          <a:xfrm>
            <a:off x="6731668" y="0"/>
            <a:ext cx="5490411" cy="6858000"/>
            <a:chOff x="5410201" y="0"/>
            <a:chExt cx="67818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1A5919-7260-473C-BD30-A1EDA21E1768}"/>
                </a:ext>
              </a:extLst>
            </p:cNvPr>
            <p:cNvSpPr/>
            <p:nvPr userDrawn="1"/>
          </p:nvSpPr>
          <p:spPr>
            <a:xfrm>
              <a:off x="5410201" y="0"/>
              <a:ext cx="6781800" cy="68580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1B4409-2CF2-438E-9390-16D9DD5BC9F8}"/>
                </a:ext>
              </a:extLst>
            </p:cNvPr>
            <p:cNvSpPr/>
            <p:nvPr userDrawn="1"/>
          </p:nvSpPr>
          <p:spPr>
            <a:xfrm>
              <a:off x="5570621" y="0"/>
              <a:ext cx="6621379" cy="6858000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798722F-7AC5-4E2B-8923-750E9098D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017" y="366963"/>
            <a:ext cx="5830063" cy="6125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이미지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88DFB4C-89D9-410B-A6A8-BB82CE3FA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3A22B64-AC4D-45B5-941C-E25AE45C0D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F9EBF6C-25D6-4CF3-BDAD-3A3EF5828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2280" y="891193"/>
            <a:ext cx="3790449" cy="36754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2DB4F7-2B1F-4571-8190-C68526F8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374" y="371119"/>
            <a:ext cx="4650609" cy="433138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D3A3B-87E4-4F8F-8971-A3578AC7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7077" y="1508052"/>
            <a:ext cx="4589463" cy="4735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492021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31C-8B5E-49F8-99C6-04E33BD1905E}"/>
              </a:ext>
            </a:extLst>
          </p:cNvPr>
          <p:cNvSpPr/>
          <p:nvPr/>
        </p:nvSpPr>
        <p:spPr>
          <a:xfrm>
            <a:off x="2610353" y="1374608"/>
            <a:ext cx="6971297" cy="4108784"/>
          </a:xfrm>
          <a:prstGeom prst="rect">
            <a:avLst/>
          </a:prstGeom>
          <a:noFill/>
          <a:ln w="190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5B148A-61F8-440F-939E-6C377EF68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878" y="3056398"/>
            <a:ext cx="4982244" cy="74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01804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E5B4AE-5158-4FA5-B52D-7DCACEBF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9FF59-1E88-4CD2-AF24-4B3DE0C4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9ED6-B013-436A-B68C-0EA2273A5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9160" y="6492877"/>
            <a:ext cx="2561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7900B-41A2-42FF-BF9A-3E6080AC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492877"/>
            <a:ext cx="551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BAEE-6C54-4A7A-BD91-6058456B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CS231N Lecture 2,3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1185-E200-4836-8DE1-21C1EA97D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2023_07_05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31D11-4D7B-4DCA-8472-AD16F3FAD07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599646" y="6335328"/>
            <a:ext cx="4933748" cy="439737"/>
          </a:xfrm>
        </p:spPr>
        <p:txBody>
          <a:bodyPr/>
          <a:lstStyle/>
          <a:p>
            <a:r>
              <a:rPr lang="ko-KR" altLang="en-US" dirty="0"/>
              <a:t>컴퓨터정보통신공학과  </a:t>
            </a:r>
            <a:r>
              <a:rPr lang="en-US" altLang="ko-KR" dirty="0"/>
              <a:t>201813168 </a:t>
            </a:r>
            <a:r>
              <a:rPr lang="ko-KR" altLang="en-US" dirty="0"/>
              <a:t>박주현</a:t>
            </a:r>
          </a:p>
        </p:txBody>
      </p:sp>
    </p:spTree>
    <p:extLst>
      <p:ext uri="{BB962C8B-B14F-4D97-AF65-F5344CB8AC3E}">
        <p14:creationId xmlns:p14="http://schemas.microsoft.com/office/powerpoint/2010/main" val="2579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DCF42A-28AF-2091-909A-CE342491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116730"/>
            <a:ext cx="10627440" cy="524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0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D009F-6000-3E6C-7709-FF7E5FE4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090501"/>
            <a:ext cx="10463007" cy="529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6FFCA-9D0E-637C-300A-44F6B252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578290"/>
            <a:ext cx="5018209" cy="3978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EAE81-B071-42D1-4AC9-D102350A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67" y="1578290"/>
            <a:ext cx="4833041" cy="397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90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 Nearest Neighbor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516CAE-FAE3-C75B-5D5A-A6DC6B9D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5" y="1577044"/>
            <a:ext cx="11550185" cy="32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 - Nearest Neighbor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B02E0-6EA0-FFE6-4D4B-363BFD05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225166"/>
            <a:ext cx="10818104" cy="44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3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classification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241EC1-A7DC-37DA-699F-010AFCE0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8" y="1310373"/>
            <a:ext cx="11501358" cy="48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8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classification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8A2034-51CA-CC18-E8EB-AE47D287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440265"/>
            <a:ext cx="10318611" cy="46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1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classification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831F19-25EF-4390-1E93-279331CC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1469087"/>
            <a:ext cx="9855015" cy="440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classification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EB179-7A41-90E8-4AA1-453E0FAD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5" y="1217661"/>
            <a:ext cx="7754932" cy="482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D531-B1D4-45E9-B6EA-D7684184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4EABF-D84B-4AA2-97FB-43EFB8D08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#3-1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49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54E065-EB45-40B4-AE67-F71CD979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1EA662-03FB-45DE-A93D-1F15F9FA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00C2F2-204B-44DE-9F4E-27C9194C2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3680" y="2693107"/>
            <a:ext cx="3815516" cy="492961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Image Classification</a:t>
            </a:r>
            <a:endParaRPr lang="ko-KR" altLang="en-US" sz="280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BA9069E-1023-482F-A31E-5487CB93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3680" y="3298882"/>
            <a:ext cx="3815516" cy="492961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Classification algorithm</a:t>
            </a:r>
            <a:endParaRPr lang="ko-KR" altLang="en-US" sz="280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1CE3FAC-3E27-41A6-BFB7-74A89E0B6A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3680" y="3912306"/>
            <a:ext cx="3815516" cy="492961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Loss</a:t>
            </a:r>
            <a:r>
              <a:rPr lang="ko-KR" altLang="en-US" sz="2800" dirty="0"/>
              <a:t> </a:t>
            </a:r>
            <a:r>
              <a:rPr lang="en-US" altLang="ko-KR" sz="2800" dirty="0"/>
              <a:t>function</a:t>
            </a:r>
            <a:endParaRPr lang="ko-KR" altLang="en-US" sz="2800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E8FBD13-2936-4F3C-8B54-C2B188F03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18306" y="2688910"/>
            <a:ext cx="407813" cy="492961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12329A3-28FE-478D-A90E-0D6D5C042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018305" y="3298882"/>
            <a:ext cx="407813" cy="492961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413A297-0A18-472D-BB81-14F6561A16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18305" y="3912306"/>
            <a:ext cx="407813" cy="492961"/>
          </a:xfrm>
        </p:spPr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7958247C-F7BE-1682-D37A-A96C2BA98F39}"/>
              </a:ext>
            </a:extLst>
          </p:cNvPr>
          <p:cNvSpPr txBox="1">
            <a:spLocks/>
          </p:cNvSpPr>
          <p:nvPr/>
        </p:nvSpPr>
        <p:spPr>
          <a:xfrm>
            <a:off x="4018305" y="4525730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8C8F9360-74A3-6ABB-1658-2933EA84B3D9}"/>
              </a:ext>
            </a:extLst>
          </p:cNvPr>
          <p:cNvSpPr txBox="1">
            <a:spLocks/>
          </p:cNvSpPr>
          <p:nvPr/>
        </p:nvSpPr>
        <p:spPr>
          <a:xfrm>
            <a:off x="4733679" y="4525730"/>
            <a:ext cx="3815516" cy="492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0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Optimizer</a:t>
            </a:r>
            <a:r>
              <a:rPr lang="ko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62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461859D-B6C5-9064-D2F2-405705B90F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Loss - </a:t>
            </a:r>
            <a:r>
              <a:rPr lang="ko-KR" altLang="en-US" dirty="0"/>
              <a:t>해당 분류기가 얼마나 성능이 나쁜지 알려주는 점수</a:t>
            </a:r>
            <a:endParaRPr lang="en-US" altLang="ko-KR" dirty="0"/>
          </a:p>
          <a:p>
            <a:endParaRPr lang="en-US" altLang="ko-KR" dirty="0"/>
          </a:p>
          <a:p>
            <a:pPr lvl="8"/>
            <a:r>
              <a:rPr lang="en-US" altLang="ko-KR" dirty="0"/>
              <a:t>        </a:t>
            </a:r>
          </a:p>
          <a:p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값이  </a:t>
            </a:r>
            <a:r>
              <a:rPr lang="en-US" altLang="ko-KR" dirty="0"/>
              <a:t>0</a:t>
            </a:r>
            <a:r>
              <a:rPr lang="ko-KR" altLang="en-US" dirty="0"/>
              <a:t>의 값을 갖는다면 분류를 잘했다는 것을 의미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값은 </a:t>
            </a:r>
            <a:r>
              <a:rPr lang="en-US" altLang="ko-KR" dirty="0"/>
              <a:t>Loss function</a:t>
            </a:r>
            <a:r>
              <a:rPr lang="ko-KR" altLang="en-US" dirty="0"/>
              <a:t>에 의해 값이 달라짐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CAA4C4-5C46-2335-1D12-3B6E4D7F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7" y="2193614"/>
            <a:ext cx="370224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Multiclass SVM</a:t>
            </a:r>
            <a:endParaRPr lang="ko-KR" altLang="en-US" dirty="0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9F22CC56-A8A7-8D57-C5C6-05E6C3FDE3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ko-KR" altLang="en-US" dirty="0"/>
              <a:t>정답인 카테고리를 제외하고 나머지 카테고리에 대해 점수를 비교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199A2A2-87A4-7995-84EE-7F783248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2000734"/>
            <a:ext cx="8844822" cy="44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7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Multiclass SVM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734F3F-B34D-BC87-2AA0-F72C4173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304274"/>
            <a:ext cx="9519077" cy="46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1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Multiclass SVM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7292F7-3CB0-D124-0CF1-5267EA5F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1617504"/>
            <a:ext cx="10100969" cy="42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56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</a:t>
            </a:r>
            <a:endParaRPr lang="ko-KR" altLang="en-US" dirty="0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2C0A0EDD-D1C2-DADA-82B0-3E29132D08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ko-KR" altLang="en-US" dirty="0"/>
              <a:t>점수를 지수화 하여 양수로 만들고</a:t>
            </a:r>
            <a:r>
              <a:rPr lang="en-US" altLang="ko-KR" dirty="0"/>
              <a:t>, </a:t>
            </a:r>
            <a:r>
              <a:rPr lang="ko-KR" altLang="en-US" dirty="0"/>
              <a:t>이를 정규화 하여 확률분포를 얻음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1F0262-7887-B927-DDD4-1457930A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2075153"/>
            <a:ext cx="8977942" cy="410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7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D531-B1D4-45E9-B6EA-D7684184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4EABF-D84B-4AA2-97FB-43EFB8D08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#3-2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720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6F41AF4B-4C83-C577-EB6A-5B44C6F80A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ko-KR" altLang="en-US" dirty="0"/>
              <a:t>성능이 가장 좋은</a:t>
            </a:r>
            <a:r>
              <a:rPr lang="en-US" altLang="ko-KR" dirty="0"/>
              <a:t>(</a:t>
            </a:r>
            <a:r>
              <a:rPr lang="ko-KR" altLang="en-US" dirty="0"/>
              <a:t>분류를 가장 잘하는</a:t>
            </a:r>
            <a:r>
              <a:rPr lang="en-US" altLang="ko-KR" dirty="0"/>
              <a:t>) </a:t>
            </a:r>
            <a:r>
              <a:rPr lang="ko-KR" altLang="en-US" dirty="0"/>
              <a:t>모델</a:t>
            </a:r>
            <a:endParaRPr lang="en-US" altLang="ko-KR" dirty="0"/>
          </a:p>
          <a:p>
            <a:r>
              <a:rPr lang="ko-KR" altLang="en-US" dirty="0" err="1"/>
              <a:t>손실값이</a:t>
            </a:r>
            <a:r>
              <a:rPr lang="ko-KR" altLang="en-US" dirty="0"/>
              <a:t> 제일 작은 모델</a:t>
            </a:r>
            <a:endParaRPr lang="en-US" altLang="ko-KR" dirty="0"/>
          </a:p>
          <a:p>
            <a:r>
              <a:rPr lang="ko-KR" altLang="en-US" dirty="0"/>
              <a:t>손실함수 </a:t>
            </a:r>
            <a:r>
              <a:rPr lang="en-US" altLang="ko-KR" dirty="0"/>
              <a:t>L(W)</a:t>
            </a:r>
            <a:r>
              <a:rPr lang="ko-KR" altLang="en-US" dirty="0"/>
              <a:t>가 가장 작은 값을 갖는 </a:t>
            </a:r>
            <a:r>
              <a:rPr lang="en-US" altLang="ko-KR" dirty="0"/>
              <a:t>W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=&gt; Optimizer</a:t>
            </a:r>
            <a:r>
              <a:rPr lang="ko-KR" altLang="en-US" dirty="0"/>
              <a:t>는 손실함수 </a:t>
            </a:r>
            <a:r>
              <a:rPr lang="en-US" altLang="ko-KR" dirty="0"/>
              <a:t>L(W)</a:t>
            </a:r>
            <a:r>
              <a:rPr lang="ko-KR" altLang="en-US"/>
              <a:t>의 최저점을 찾는 것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147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Search</a:t>
            </a:r>
            <a:endParaRPr lang="ko-KR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FA1294F-8694-333F-DB8E-20F85A9C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6" y="1140935"/>
            <a:ext cx="8103089" cy="519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1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6F41AF4B-4C83-C577-EB6A-5B44C6F80A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en-US" altLang="ko-KR" dirty="0"/>
              <a:t>Slope(</a:t>
            </a:r>
            <a:r>
              <a:rPr lang="ko-KR" altLang="en-US" dirty="0"/>
              <a:t>경사</a:t>
            </a:r>
            <a:r>
              <a:rPr lang="en-US" altLang="ko-KR" dirty="0"/>
              <a:t>)</a:t>
            </a:r>
            <a:r>
              <a:rPr lang="ko-KR" altLang="en-US" dirty="0"/>
              <a:t>를 따라 내려가는 것 </a:t>
            </a:r>
            <a:r>
              <a:rPr lang="en-US" altLang="ko-KR" dirty="0"/>
              <a:t>= </a:t>
            </a:r>
            <a:r>
              <a:rPr lang="ko-KR" altLang="en-US" dirty="0"/>
              <a:t>함수에서 미분을 따라가는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Gradient</a:t>
            </a:r>
            <a:r>
              <a:rPr lang="ko-KR" altLang="en-US" dirty="0"/>
              <a:t>방향은 함수가 가장 증가하는 방향을 나타냄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E20574-0B1F-3620-ED1D-70B4A4D0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2324074"/>
            <a:ext cx="3911801" cy="99065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2391024-2A66-0D75-E056-8B40468F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4181042"/>
            <a:ext cx="105441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14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</a:t>
            </a:r>
            <a:endParaRPr lang="ko-KR" altLang="en-US" dirty="0"/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47C1472B-0849-4556-E4D3-C6A8C146B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ko-KR" altLang="en-US" dirty="0"/>
              <a:t>매 학습마다 한 개의 샘플을 무작위로 선택하고 그 샘플에 대한 </a:t>
            </a:r>
            <a:r>
              <a:rPr lang="en-US" altLang="ko-KR" dirty="0"/>
              <a:t>gradient </a:t>
            </a:r>
            <a:r>
              <a:rPr lang="ko-KR" altLang="en-US" dirty="0"/>
              <a:t>계산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517AC08-F9B1-1FCE-4134-769A681A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41" y="3519071"/>
            <a:ext cx="108870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8C6163-150E-C1B0-11F5-648BF7C4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4" y="2121350"/>
            <a:ext cx="5553664" cy="13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D531-B1D4-45E9-B6EA-D7684184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Classification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4EABF-D84B-4AA2-97FB-43EFB8D08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#2-1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075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 </a:t>
            </a:r>
            <a:r>
              <a:rPr lang="ko-KR" altLang="en-US" dirty="0"/>
              <a:t>한계</a:t>
            </a:r>
          </a:p>
        </p:txBody>
      </p:sp>
      <p:sp>
        <p:nvSpPr>
          <p:cNvPr id="4" name="내용 개체 틀 7">
            <a:extLst>
              <a:ext uri="{FF2B5EF4-FFF2-40B4-BE49-F238E27FC236}">
                <a16:creationId xmlns:a16="http://schemas.microsoft.com/office/drawing/2014/main" id="{25ED7FF4-D6B9-A356-94AA-E0BCF58ADF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function L(W)</a:t>
            </a:r>
            <a:r>
              <a:rPr lang="ko-KR" altLang="en-US" dirty="0"/>
              <a:t>에 대해 </a:t>
            </a:r>
            <a:r>
              <a:rPr lang="en-US" altLang="ko-KR" dirty="0"/>
              <a:t>Local minimum</a:t>
            </a:r>
            <a:r>
              <a:rPr lang="ko-KR" altLang="en-US" dirty="0"/>
              <a:t>이나 </a:t>
            </a:r>
            <a:r>
              <a:rPr lang="en-US" altLang="ko-KR" dirty="0"/>
              <a:t>saddle point(</a:t>
            </a:r>
            <a:r>
              <a:rPr lang="ko-KR" altLang="en-US" dirty="0" err="1"/>
              <a:t>안장점</a:t>
            </a:r>
            <a:r>
              <a:rPr lang="en-US" altLang="ko-KR" dirty="0"/>
              <a:t>)</a:t>
            </a:r>
            <a:r>
              <a:rPr lang="ko-KR" altLang="en-US" dirty="0"/>
              <a:t>이 있는 경우   </a:t>
            </a:r>
            <a:r>
              <a:rPr lang="en-US" altLang="ko-KR" dirty="0"/>
              <a:t>					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EF7421D5-C9F1-8183-D26C-6B616D55219E}"/>
              </a:ext>
            </a:extLst>
          </p:cNvPr>
          <p:cNvSpPr txBox="1">
            <a:spLocks/>
          </p:cNvSpPr>
          <p:nvPr/>
        </p:nvSpPr>
        <p:spPr>
          <a:xfrm>
            <a:off x="5050470" y="2115128"/>
            <a:ext cx="6482134" cy="4106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1.   Local</a:t>
            </a:r>
            <a:r>
              <a:rPr lang="ko-KR" altLang="en-US" dirty="0"/>
              <a:t> </a:t>
            </a:r>
            <a:r>
              <a:rPr lang="en-US" altLang="ko-KR" dirty="0"/>
              <a:t>minimum</a:t>
            </a:r>
            <a:r>
              <a:rPr lang="ko-KR" altLang="en-US" dirty="0"/>
              <a:t>에서의</a:t>
            </a:r>
            <a:r>
              <a:rPr lang="en-US" altLang="ko-KR" dirty="0"/>
              <a:t> gradient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이는 최적이 아닌 위치에서</a:t>
            </a:r>
            <a:r>
              <a:rPr lang="en-US" altLang="ko-KR" dirty="0"/>
              <a:t> gradient </a:t>
            </a:r>
            <a:r>
              <a:rPr lang="ko-KR" altLang="en-US" dirty="0"/>
              <a:t>값이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0</a:t>
            </a:r>
            <a:r>
              <a:rPr lang="ko-KR" altLang="en-US" dirty="0"/>
              <a:t>이 되어 </a:t>
            </a:r>
            <a:r>
              <a:rPr lang="en-US" altLang="ko-KR" dirty="0"/>
              <a:t>Global minimum</a:t>
            </a:r>
            <a:r>
              <a:rPr lang="ko-KR" altLang="en-US" dirty="0"/>
              <a:t>이 </a:t>
            </a:r>
            <a:r>
              <a:rPr lang="ko-KR" altLang="en-US" dirty="0" err="1"/>
              <a:t>아닌데도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/>
              <a:t>갇혀서 더 이상 </a:t>
            </a:r>
            <a:r>
              <a:rPr lang="en-US" altLang="ko-KR" dirty="0"/>
              <a:t>W</a:t>
            </a:r>
            <a:r>
              <a:rPr lang="ko-KR" altLang="en-US" dirty="0"/>
              <a:t>값이 업데이트되지 못한다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 Saddle point</a:t>
            </a:r>
            <a:r>
              <a:rPr lang="ko-KR" altLang="en-US" dirty="0"/>
              <a:t>의 경우 </a:t>
            </a:r>
            <a:r>
              <a:rPr lang="en-US" altLang="ko-KR" dirty="0"/>
              <a:t>gradient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근사하고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 이런 값이 아주 오랫동안 유지되는 지역이라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Saddle</a:t>
            </a:r>
            <a:r>
              <a:rPr lang="ko-KR" altLang="en-US" dirty="0"/>
              <a:t> </a:t>
            </a:r>
            <a:r>
              <a:rPr lang="en-US" altLang="ko-KR" dirty="0"/>
              <a:t>point</a:t>
            </a:r>
            <a:r>
              <a:rPr lang="ko-KR" altLang="en-US" dirty="0"/>
              <a:t>에서의 학습은 지연을 가져온다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931833-D816-4FE6-3FDF-42DCE248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2115128"/>
            <a:ext cx="3581558" cy="40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2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Momentum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B926ED-31DB-B149-E7CC-C463E5AA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545"/>
            <a:ext cx="12192000" cy="48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99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Adaptive  Gradient Descent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02538F-3011-0D46-000D-4AAD8BE5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1"/>
            <a:ext cx="12192000" cy="57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RMS Prop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AFA7B-645A-F3AD-5846-0B165C55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425"/>
            <a:ext cx="12195464" cy="46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05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Adam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7F2FC-0D32-E343-E146-4232FDAC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1150808"/>
            <a:ext cx="9160626" cy="53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5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Optimizer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9A0AB1-3517-5CA7-D359-1D9248F8C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20" y="1340698"/>
            <a:ext cx="9719675" cy="47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75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A331F-4D0A-46CD-A821-E3926DE9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139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Semantic Gap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8592EA-E6E5-8ED4-1B2E-FB41ACAB40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5300" y="1121817"/>
            <a:ext cx="10317468" cy="5371060"/>
          </a:xfrm>
        </p:spPr>
      </p:pic>
    </p:spTree>
    <p:extLst>
      <p:ext uri="{BB962C8B-B14F-4D97-AF65-F5344CB8AC3E}">
        <p14:creationId xmlns:p14="http://schemas.microsoft.com/office/powerpoint/2010/main" val="105775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Data-Driven Approach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E129407-44F2-4A01-BF0E-8F74FB12D6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C2D69F9-8205-148C-E9A9-AD7898D6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4" y="1317423"/>
            <a:ext cx="11329250" cy="484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7D531-B1D4-45E9-B6EA-D768418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961" y="2392985"/>
            <a:ext cx="5548883" cy="717178"/>
          </a:xfrm>
        </p:spPr>
        <p:txBody>
          <a:bodyPr>
            <a:normAutofit/>
          </a:bodyPr>
          <a:lstStyle/>
          <a:p>
            <a:r>
              <a:rPr lang="en-US" altLang="ko-KR" dirty="0"/>
              <a:t>Classification algorithm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C4EABF-D84B-4AA2-97FB-43EFB8D08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CS231N #2-2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39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algorithm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E129407-44F2-4A01-BF0E-8F74FB12D6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3CE494-5C7F-C921-5766-9B58D188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2" y="1586329"/>
            <a:ext cx="11249836" cy="45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3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BF46E9F2-D768-197F-6D4D-8CD988E8B3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/>
          <a:p>
            <a:r>
              <a:rPr lang="en-US" altLang="ko-KR" dirty="0"/>
              <a:t>Test data</a:t>
            </a:r>
            <a:r>
              <a:rPr lang="ko-KR" altLang="en-US" dirty="0"/>
              <a:t>와 모든 </a:t>
            </a:r>
            <a:r>
              <a:rPr lang="en-US" altLang="ko-KR" dirty="0"/>
              <a:t>Train data</a:t>
            </a:r>
            <a:r>
              <a:rPr lang="ko-KR" altLang="en-US" dirty="0"/>
              <a:t>간의 대응되는 픽셀 값을 이용하여 거리를 계산</a:t>
            </a:r>
            <a:endParaRPr lang="en-US" altLang="ko-KR" dirty="0"/>
          </a:p>
          <a:p>
            <a:r>
              <a:rPr lang="ko-KR" altLang="en-US" dirty="0"/>
              <a:t>가장 거리가 가까운 이미지의 클래스를 예측 값으로 반환</a:t>
            </a:r>
            <a:endParaRPr lang="en-US" altLang="ko-KR" dirty="0"/>
          </a:p>
          <a:p>
            <a:r>
              <a:rPr lang="en-US" altLang="ko-KR" dirty="0"/>
              <a:t>Distance Metric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B44087-0EE6-D0D9-9603-1E790787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2954597"/>
            <a:ext cx="6511617" cy="28975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F2E609-FE45-6DBB-498E-32476D951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21" y="3122613"/>
            <a:ext cx="3762375" cy="272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Nearest Neighbor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169A96-95EC-4F8A-4A53-8A696D8D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6" y="1289462"/>
            <a:ext cx="10122996" cy="47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66371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">
      <a:majorFont>
        <a:latin typeface="Arial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10000"/>
      </a:bodyPr>
      <a:lstStyle>
        <a:defPPr algn="r">
          <a:defRPr sz="3200" b="1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MIPLAB-16by9.potx" id="{F98AB37B-FF0F-4A6F-9D13-515D0E19BA73}" vid="{470C9A6B-5BA8-4EDA-80C2-E0A9228F564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CVMIPLAB-16by9</Template>
  <TotalTime>926</TotalTime>
  <Words>442</Words>
  <Application>Microsoft Office PowerPoint</Application>
  <PresentationFormat>와이드스크린</PresentationFormat>
  <Paragraphs>142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Arial</vt:lpstr>
      <vt:lpstr>Calibri</vt:lpstr>
      <vt:lpstr>Wingdings</vt:lpstr>
      <vt:lpstr>1_디자인 사용자 지정</vt:lpstr>
      <vt:lpstr>CS231N Lecture 2,3</vt:lpstr>
      <vt:lpstr>PowerPoint 프레젠테이션</vt:lpstr>
      <vt:lpstr>Image Classification</vt:lpstr>
      <vt:lpstr>Semantic Gap</vt:lpstr>
      <vt:lpstr>Data-Driven Approach</vt:lpstr>
      <vt:lpstr>Classification algorithm</vt:lpstr>
      <vt:lpstr>Classification algorithm</vt:lpstr>
      <vt:lpstr>Nearest Neighbor</vt:lpstr>
      <vt:lpstr>Nearest Neighbor</vt:lpstr>
      <vt:lpstr>Nearest Neighbor</vt:lpstr>
      <vt:lpstr>Nearest Neighbor</vt:lpstr>
      <vt:lpstr>Nearest Neighbor</vt:lpstr>
      <vt:lpstr>K- Nearest Neighbor</vt:lpstr>
      <vt:lpstr>K - Nearest Neighbor</vt:lpstr>
      <vt:lpstr>Linear classification</vt:lpstr>
      <vt:lpstr>Linear classification</vt:lpstr>
      <vt:lpstr>Linear classification</vt:lpstr>
      <vt:lpstr>Linear classification</vt:lpstr>
      <vt:lpstr>Loss function</vt:lpstr>
      <vt:lpstr>Loss function</vt:lpstr>
      <vt:lpstr>Multiclass SVM</vt:lpstr>
      <vt:lpstr>Multiclass SVM</vt:lpstr>
      <vt:lpstr>Multiclass SVM</vt:lpstr>
      <vt:lpstr>SoftMax</vt:lpstr>
      <vt:lpstr>Optimizer</vt:lpstr>
      <vt:lpstr>Optimizer</vt:lpstr>
      <vt:lpstr>Random Search</vt:lpstr>
      <vt:lpstr>Gradient Descent</vt:lpstr>
      <vt:lpstr>Stochastic Gradient Descent</vt:lpstr>
      <vt:lpstr>Stochastic Gradient Descent 한계</vt:lpstr>
      <vt:lpstr>Momentum</vt:lpstr>
      <vt:lpstr>Adaptive  Gradient Descent</vt:lpstr>
      <vt:lpstr>RMS Prop</vt:lpstr>
      <vt:lpstr>Adam</vt:lpstr>
      <vt:lpstr>다양한 Optimizer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IPCVLab</dc:subject>
  <dc:creator>김도원</dc:creator>
  <cp:keywords>Docker</cp:keywords>
  <cp:lastModifiedBy>JuHyun</cp:lastModifiedBy>
  <cp:revision>62</cp:revision>
  <dcterms:created xsi:type="dcterms:W3CDTF">2021-07-06T01:21:43Z</dcterms:created>
  <dcterms:modified xsi:type="dcterms:W3CDTF">2023-07-05T06:34:12Z</dcterms:modified>
</cp:coreProperties>
</file>